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15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png" ContentType="image/png"/>
  <Override PartName="/ppt/media/image9.jpeg" ContentType="image/jpeg"/>
  <Override PartName="/ppt/media/image11.jpeg" ContentType="image/jpeg"/>
  <Override PartName="/ppt/media/image8.jpeg" ContentType="image/jpeg"/>
  <Override PartName="/ppt/media/image2.gif" ContentType="image/gif"/>
  <Override PartName="/ppt/media/image13.png" ContentType="image/png"/>
  <Override PartName="/ppt/media/image6.jpeg" ContentType="image/jpeg"/>
  <Override PartName="/ppt/media/image10.png" ContentType="image/png"/>
  <Override PartName="/ppt/media/image5.jpeg" ContentType="image/jpeg"/>
  <Override PartName="/ppt/media/image4.jpeg" ContentType="image/jpeg"/>
  <Override PartName="/ppt/media/image3.jpeg" ContentType="image/jpeg"/>
  <Override PartName="/ppt/media/image24.png" ContentType="image/png"/>
  <Override PartName="/ppt/media/image23.png" ContentType="image/png"/>
  <Override PartName="/ppt/media/image21.png" ContentType="image/png"/>
  <Override PartName="/ppt/media/image19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22.jpeg" ContentType="image/jpeg"/>
  <Override PartName="/ppt/media/image1.jpeg" ContentType="image/jpeg"/>
  <Override PartName="/ppt/media/image7.jpeg" ContentType="image/jpeg"/>
  <Override PartName="/ppt/media/image18.png" ContentType="image/png"/>
  <Override PartName="/ppt/media/image20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F9B8596E-6446-49D3-9BE0-82E5E3A7F94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879B07-45CC-4C86-8123-F15C4C0B567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EBA08AC-A48A-445A-B2D6-0474985547D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F16176-01BB-4015-8BED-F9B8E9EA6C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66250C-9C23-47DF-AF25-C009C4E8AC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40E410-735A-4C72-BB0E-279B27977C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9B1C72-B757-4F8C-B4A7-61F4BF7726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E67695-5E29-407E-B2B0-286352CB1C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58197E-0866-40F7-AD2E-035A240C16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17B648-4257-4415-8DB4-5AD66F9DC6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FF3A1D-1F87-44C4-9BF2-621699896B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063DE7-B76A-4050-BF99-26885F1C2F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B13041-A685-4015-9A2F-C447864881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FE154C-4443-4126-8C63-85FF8B21F1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0DF54B-FCB8-4F4E-8D49-77356454A0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D680C7-233C-4E1B-9CEE-0AAFE8A7B7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436C69-FA35-4293-94DB-2AC2DBBA12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0C605B-EBA4-4F64-A7D3-4E270E114F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91ECDD-7202-4E42-A920-C2A992E6A56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8EE3A9-BD3C-43F2-B22C-E84BED8F8F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074F931-6FA6-4C1B-9C1F-77A5C7E781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064DDAD-1A2D-4598-8E27-5AE62A2AD4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C420B90-720B-4FA6-9FEC-21A7452337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57C87E-711B-4BA9-A228-EC7008F171B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E93223-223B-4983-ADC5-E9CCEECB05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D5BADA-7CD4-4BBB-8091-7D1D47C24F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BFA09F-D5D7-4CE9-AB25-6BEFF03218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7194CE3-8781-41DF-AE44-19459A2033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7B21EB-DE71-46BC-96B8-48EDCC8700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A156F9C-FF4E-4CEE-86F4-950B98DAE1D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4664550-C513-4558-8011-2E2B69E075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FCA3BB8-CA69-437A-B5D9-277646B460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B671867-7CAC-4528-8460-2BBEE15F108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6385F4-C2D1-41E2-B5FE-592D6ABBD4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4206971-3EA6-4CF1-B09D-CFB2D8E968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C0BD5C2-286C-4045-893F-629129364C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C6090DA-7018-4418-9B72-F860BEE781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1567321-28B0-4440-AA5C-2E4724C76A8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6898EB3-E8B2-40DB-8FC5-89770851E8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813FDC3-5B32-47B6-8F9D-7DAE598D3E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B9F4A90-DB73-4AFC-BB93-433A2933A9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8D66DBB-D154-4617-BB5A-61526D7FC4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CDF1C93-A19C-4755-ABD4-69501794F6A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DF34880-7F5A-49A8-A86B-4C854BFAF3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CCCE48D-4A0A-488B-8208-041F21495D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57546AF-5D65-43FD-AC70-3768440C3B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C4E0D9-6B31-4A72-B2C2-1E88105414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D7C9AA-8720-4408-A16A-939C5DEA25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CF44F5-394B-489D-BBA8-FF3EC1EE65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B52A56-42B0-4F8F-9B66-DB8001AA35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2C8989-73D4-4947-B674-7145E81B90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B5FAA16-8F2A-4077-B554-4F62268177D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D5650FB-E44E-40E4-9F31-2D7CD76A6CB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7202606-ADD7-45D3-A6F3-18CD6B4F32E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97C06B4-27B6-4039-B0E9-EDD8E0AFF9F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9640" y="836640"/>
            <a:ext cx="7772040" cy="165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7030a0"/>
                </a:solidFill>
                <a:latin typeface="Franklin Gothic Medium"/>
              </a:rPr>
              <a:t>Профилактика стоматологических заболеваний у беременных женщин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Picture 4" descr="http://glamur.us/sites/default/files/styles/medium/public/field/image/planirovanie.jpg?itok=oQa2FVFj"/>
          <p:cNvPicPr/>
          <p:nvPr/>
        </p:nvPicPr>
        <p:blipFill>
          <a:blip r:embed="rId1"/>
          <a:stretch/>
        </p:blipFill>
        <p:spPr>
          <a:xfrm>
            <a:off x="1115640" y="2637000"/>
            <a:ext cx="5524200" cy="346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476640"/>
            <a:ext cx="3007800" cy="719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ru-RU" sz="2400" spc="-1" strike="noStrike">
                <a:solidFill>
                  <a:srgbClr val="c00000"/>
                </a:solidFill>
                <a:latin typeface="Calibri"/>
              </a:rPr>
              <a:t>Здоровые  зубы-здоровый ребенок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3575160" y="272880"/>
            <a:ext cx="5111280" cy="6251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2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88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14400" spc="-1" strike="noStrike">
                <a:solidFill>
                  <a:srgbClr val="000000"/>
                </a:solidFill>
                <a:latin typeface="Times New Roman"/>
              </a:rPr>
              <a:t>Беременность – это особенное время, когда мамочка должна уделить максимум внимания своему здоровью. </a:t>
            </a:r>
            <a:endParaRPr b="0" lang="ru-RU" sz="1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880"/>
              </a:spcBef>
              <a:buNone/>
              <a:tabLst>
                <a:tab algn="l" pos="0"/>
              </a:tabLst>
            </a:pPr>
            <a:endParaRPr b="0" lang="ru-RU" sz="1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880"/>
              </a:spcBef>
              <a:buNone/>
              <a:tabLst>
                <a:tab algn="l" pos="0"/>
              </a:tabLst>
            </a:pPr>
            <a:r>
              <a:rPr b="1" lang="ru-RU" sz="14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4400" spc="-1" strike="noStrike">
                <a:solidFill>
                  <a:srgbClr val="000000"/>
                </a:solidFill>
                <a:latin typeface="Times New Roman"/>
              </a:rPr>
              <a:t>Здоровье зубов в целом влияет на здоровье всего организма мамы и малыша.</a:t>
            </a:r>
            <a:endParaRPr b="0" lang="ru-RU" sz="1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919"/>
              </a:spcBef>
              <a:buNone/>
              <a:tabLst>
                <a:tab algn="l" pos="0"/>
              </a:tabLst>
            </a:pP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919"/>
              </a:spcBef>
              <a:buNone/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9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323640" y="1772640"/>
            <a:ext cx="3007800" cy="435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2" descr=""/>
          <p:cNvPicPr/>
          <p:nvPr/>
        </p:nvPicPr>
        <p:blipFill>
          <a:blip r:embed="rId1"/>
          <a:stretch/>
        </p:blipFill>
        <p:spPr>
          <a:xfrm>
            <a:off x="323640" y="1484640"/>
            <a:ext cx="3024000" cy="468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506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Когда идти к стоматологу?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179640" y="1080000"/>
            <a:ext cx="8208720" cy="5229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Врач акушер –гинеколог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при </a:t>
            </a: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первом визите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в женскую консультацию направляет женщину к стоматологу. 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Врач стоматолог (зубной врач)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проводит осмотр полости рта,  дает рекомендации по уходу за зубами,   по питанию, проводит  лечение кариеса и его осложнений по показаниям.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Будущим мамочкам рекомендуется консультация стоматолога 2–3 раза за период беременности.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Прямоугольник 6"/>
          <p:cNvSpPr/>
          <p:nvPr/>
        </p:nvSpPr>
        <p:spPr>
          <a:xfrm>
            <a:off x="683640" y="1484640"/>
            <a:ext cx="5904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79640" y="189000"/>
            <a:ext cx="89640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Первоочередные меры профилактики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95640" y="1196640"/>
            <a:ext cx="8352720" cy="36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Прямоугольник 6"/>
          <p:cNvSpPr/>
          <p:nvPr/>
        </p:nvSpPr>
        <p:spPr>
          <a:xfrm>
            <a:off x="323640" y="1124640"/>
            <a:ext cx="7848360" cy="49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Чтобы сохранить очаровательную мамину улыбку на долгие годы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необходимы: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    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-Санация зубов у стоматолога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    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-Гигиена полости рта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     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-Употребление общеукрепляющих средств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2214720" y="4464000"/>
            <a:ext cx="5112360" cy="2016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95640" y="-42840"/>
            <a:ext cx="8229240" cy="132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                         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Профилактика кариеса.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79640" y="908640"/>
            <a:ext cx="619236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При проведении лечебно-профилактических мероприятий врач стоматолог,  учитывая активность кариеса зубов беременной женщины, может назначить: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 последние три месяца беременности масляный раствор витамина  D2,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при токсикозе второй половины беременности  глицерофосфат Са,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 зимне-весенний период  аскорутин, при отсутствии противопоказаний.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2" name="Picture 2" descr="http://stom-limon.ru/media/874/8742.jpg"/>
          <p:cNvPicPr/>
          <p:nvPr/>
        </p:nvPicPr>
        <p:blipFill>
          <a:blip r:embed="rId1"/>
          <a:stretch/>
        </p:blipFill>
        <p:spPr>
          <a:xfrm>
            <a:off x="6228360" y="1989000"/>
            <a:ext cx="2808000" cy="34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67640" y="260640"/>
            <a:ext cx="8208720" cy="79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Общие мероприятия.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79640" y="1124640"/>
            <a:ext cx="6336360" cy="554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1.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Правильный режим труда и отдыха.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2. Полноценный сон до 8-9 часов.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3. Пребывание на свежем воздухе.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4.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Питание: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 первой половине беременности организм женщины нуждается в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непрерывном поступлении белка.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Во второй половине возрастает потребность в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витаминах, микроэлементах и минеральных солях.  Овощи, фрукты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должны быть постоянно.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5" name="Picture 2" descr="http://bestbeautywomen.ru/images/pages/fill/h600/97138af7d621eb14a78b34c82e9387a7.jpg"/>
          <p:cNvPicPr/>
          <p:nvPr/>
        </p:nvPicPr>
        <p:blipFill>
          <a:blip r:embed="rId1"/>
          <a:stretch/>
        </p:blipFill>
        <p:spPr>
          <a:xfrm>
            <a:off x="6516360" y="3141000"/>
            <a:ext cx="2448000" cy="1728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6" name="Picture 4" descr="http://www.agroru.com/upload/images/73/734534/1x640.JPG"/>
          <p:cNvPicPr/>
          <p:nvPr/>
        </p:nvPicPr>
        <p:blipFill>
          <a:blip r:embed="rId2"/>
          <a:stretch/>
        </p:blipFill>
        <p:spPr>
          <a:xfrm>
            <a:off x="6516360" y="4509000"/>
            <a:ext cx="244800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7" name="Picture 4" descr="http://www.coolinarika.com/repository/images/_variations/b/b/bbc4609921967eda385b93889824c58e_header.jpg"/>
          <p:cNvPicPr/>
          <p:nvPr/>
        </p:nvPicPr>
        <p:blipFill>
          <a:blip r:embed="rId3"/>
          <a:stretch/>
        </p:blipFill>
        <p:spPr>
          <a:xfrm>
            <a:off x="6588360" y="1628640"/>
            <a:ext cx="2555280" cy="1277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052640"/>
            <a:ext cx="5482440" cy="86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5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Гигиена полости рта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539640" y="1917000"/>
            <a:ext cx="8064360" cy="4940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Инфекция, которая локализуется в  больных зубах и околозубных тканях- причина заболеваний зубов.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Результаты неправильного ухода за полостью рта: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-Зубной налет, зубной камень,  Кариес зубов и его осложнения, заболевания десен.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Индивидуальные средства   по уходу за полостью рта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. </a:t>
            </a:r>
            <a:br>
              <a:rPr sz="2400"/>
            </a:b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Основные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:   зубная щётка, зубная паста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2400" spc="-1" strike="noStrike">
                <a:solidFill>
                  <a:srgbClr val="c00000"/>
                </a:solidFill>
                <a:latin typeface="Times New Roman"/>
              </a:rPr>
              <a:t>Дополнительные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: зубная нить, ополаскиватели, зубочистки.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6444360" y="0"/>
            <a:ext cx="2160000" cy="2016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0000"/>
          </a:bodyPr>
          <a:p>
            <a:pPr algn="ctr">
              <a:lnSpc>
                <a:spcPct val="100000"/>
              </a:lnSpc>
              <a:buNone/>
            </a:pPr>
            <a:br>
              <a:rPr sz="1800"/>
            </a:b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Секреты правильной чистки зубов у беременных. </a:t>
            </a:r>
            <a:br>
              <a:rPr sz="3600"/>
            </a:b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1547640" y="1124640"/>
            <a:ext cx="7138800" cy="5001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2880"/>
              </a:spcBef>
              <a:buNone/>
              <a:tabLst>
                <a:tab algn="l" pos="0"/>
              </a:tabLst>
            </a:pPr>
            <a:br>
              <a:rPr sz="14400"/>
            </a:br>
            <a:endParaRPr b="0" lang="ru-RU" sz="1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Picture 1" descr="zubu"/>
          <p:cNvPicPr/>
          <p:nvPr/>
        </p:nvPicPr>
        <p:blipFill>
          <a:blip r:embed="rId1"/>
          <a:stretch/>
        </p:blipFill>
        <p:spPr>
          <a:xfrm>
            <a:off x="-324720" y="1628640"/>
            <a:ext cx="1904760" cy="2542680"/>
          </a:xfrm>
          <a:prstGeom prst="rect">
            <a:avLst/>
          </a:prstGeom>
          <a:ln w="9525">
            <a:noFill/>
          </a:ln>
        </p:spPr>
      </p:pic>
      <p:sp>
        <p:nvSpPr>
          <p:cNvPr id="224" name="Прямоугольник 12"/>
          <p:cNvSpPr/>
          <p:nvPr/>
        </p:nvSpPr>
        <p:spPr>
          <a:xfrm>
            <a:off x="2286000" y="1582200"/>
            <a:ext cx="457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br>
              <a:rPr sz="1800"/>
            </a:br>
            <a:endParaRPr b="0" lang="ru-RU" sz="1800" spc="-1" strike="noStrike">
              <a:latin typeface="Arial"/>
            </a:endParaRPr>
          </a:p>
        </p:txBody>
      </p:sp>
      <p:sp>
        <p:nvSpPr>
          <p:cNvPr id="225" name="Прямоугольник 19"/>
          <p:cNvSpPr/>
          <p:nvPr/>
        </p:nvSpPr>
        <p:spPr>
          <a:xfrm>
            <a:off x="2725920" y="3244320"/>
            <a:ext cx="1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c00000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6" name="Прямоугольник 6"/>
          <p:cNvSpPr/>
          <p:nvPr/>
        </p:nvSpPr>
        <p:spPr>
          <a:xfrm>
            <a:off x="1475640" y="1052640"/>
            <a:ext cx="734436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1.Чистка зубов после каждого приема пищи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не менее 2-3 минут!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2. Использование раствора питьевой соды для профилактики развития эрозий зубов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после каждого эпизода рвоты (сода  нейтрализует соляную кислоту),  разрушающую зубную эмаль.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3.После проведения полосканий необходимо выждать около получаса, а затем почистить зубы.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4.Полоскать зубы после каждого приема пищи   и после сна.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5.Использование зубных  паст, содержащих необходимые микроэлементы.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6. Массаж дёсен после чистки зубов.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" descr=""/>
          <p:cNvPicPr/>
          <p:nvPr/>
        </p:nvPicPr>
        <p:blipFill>
          <a:blip r:embed="rId1"/>
          <a:stretch/>
        </p:blipFill>
        <p:spPr>
          <a:xfrm>
            <a:off x="899640" y="836640"/>
            <a:ext cx="7200360" cy="5184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611640" y="1023840"/>
            <a:ext cx="7488360" cy="4809600"/>
          </a:xfrm>
          <a:prstGeom prst="rect">
            <a:avLst/>
          </a:prstGeom>
          <a:ln w="9525"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Отказ от вредных привычек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Отказ от вредных привычек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9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Чтобы сохранить зубы здоровыми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1. Избавьтесь от вредных привычек, таких, как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-курение;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      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-злоупотребление  спиртным,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-не используйте зубы не по назначению: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-не разгрызайте ими твердые орехи,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-не открывайте бутылки;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2.Ограничьте  употребление сладкого.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2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858800" cy="185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Забота о здоровье беременной женщины- это забота о здоровье ребёнка!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2421000"/>
            <a:ext cx="5842800" cy="295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Picture 2" descr="http://www.u7a.ru/assets/images/all2/pediatr.gif"/>
          <p:cNvPicPr/>
          <p:nvPr/>
        </p:nvPicPr>
        <p:blipFill>
          <a:blip r:embed="rId1"/>
          <a:stretch/>
        </p:blipFill>
        <p:spPr>
          <a:xfrm>
            <a:off x="422640" y="1917000"/>
            <a:ext cx="7749360" cy="4662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51640" y="274680"/>
            <a:ext cx="8434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Можно ли лечить зубы беременным?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Содержимое 2"/>
          <p:cNvSpPr/>
          <p:nvPr/>
        </p:nvSpPr>
        <p:spPr>
          <a:xfrm>
            <a:off x="1115640" y="1268640"/>
            <a:ext cx="7200360" cy="35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484640"/>
            <a:ext cx="6274800" cy="518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Во время беременности процесс разрушения зубов может протекать быстрее.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-Поэтому очень важно вовремя лечить даже небольшие дефекты зубов.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-Современные методы лечения практически безболезненны и  безопасны.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- Решение о необходимости лечения зубов согласовывается с врачом стоматологом.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6" name="Picture 2" descr="http://dentaluxe.tver.ru/services/surgery/inside-out.jpg"/>
          <p:cNvPicPr/>
          <p:nvPr/>
        </p:nvPicPr>
        <p:blipFill>
          <a:blip r:embed="rId1"/>
          <a:stretch/>
        </p:blipFill>
        <p:spPr>
          <a:xfrm>
            <a:off x="6444360" y="1845000"/>
            <a:ext cx="2250720" cy="2304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3" descr=""/>
          <p:cNvPicPr/>
          <p:nvPr/>
        </p:nvPicPr>
        <p:blipFill>
          <a:blip r:embed="rId1"/>
          <a:stretch/>
        </p:blipFill>
        <p:spPr>
          <a:xfrm>
            <a:off x="683640" y="620640"/>
            <a:ext cx="7776360" cy="5616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/>
          </p:nvPr>
        </p:nvSpPr>
        <p:spPr>
          <a:xfrm>
            <a:off x="0" y="1989000"/>
            <a:ext cx="8229240" cy="4136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755640" y="476640"/>
            <a:ext cx="7632360" cy="525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Родители  помните!</a:t>
            </a:r>
            <a:br>
              <a:rPr sz="4000"/>
            </a:b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Для того, чтобы  Ваш будущий  ребёнок был   здоров, </a:t>
            </a:r>
            <a:br>
              <a:rPr sz="4000"/>
            </a:b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Вы  должны       </a:t>
            </a:r>
            <a:br>
              <a:rPr sz="4000"/>
            </a:b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пройти обследование и</a:t>
            </a:r>
            <a:br>
              <a:rPr sz="4000"/>
            </a:b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    обязательно </a:t>
            </a:r>
            <a:br>
              <a:rPr sz="4000"/>
            </a:br>
            <a:r>
              <a:rPr b="1" lang="ru-RU" sz="4000" spc="-1" strike="noStrike">
                <a:solidFill>
                  <a:srgbClr val="c00000"/>
                </a:solidFill>
                <a:latin typeface="Times New Roman"/>
              </a:rPr>
              <a:t>Посещать    стоматолога!</a:t>
            </a:r>
            <a:br>
              <a:rPr sz="4000"/>
            </a:br>
            <a:br>
              <a:rPr sz="4000"/>
            </a:br>
            <a:r>
              <a:rPr b="1" lang="ru-RU" sz="4000" spc="-1" strike="noStrike">
                <a:solidFill>
                  <a:srgbClr val="c00000"/>
                </a:solidFill>
                <a:latin typeface="Times New Roman"/>
              </a:rPr>
              <a:t>Будьте здоровы!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Picture 4" descr=""/>
          <p:cNvPicPr/>
          <p:nvPr/>
        </p:nvPicPr>
        <p:blipFill>
          <a:blip r:embed="rId1"/>
          <a:stretch/>
        </p:blipFill>
        <p:spPr>
          <a:xfrm>
            <a:off x="762120" y="571680"/>
            <a:ext cx="7619760" cy="5714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9640" y="1196640"/>
            <a:ext cx="7714800" cy="129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7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Цель профилактики заболеваний зубов у беременных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0" y="2925000"/>
            <a:ext cx="850680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Профилактика кариеса зубов и болезней пародонта у беременных преследует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двойную цель: 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улучшить стоматологический статус женщины,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осуществить антенатальную   (до рождения ребёнка) профилактику кариеса зубов детей. 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Стоматологические заболевания беременных</a:t>
            </a: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6850800" cy="4852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19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560"/>
              </a:spcBef>
              <a:buNone/>
              <a:tabLst>
                <a:tab algn="l" pos="0"/>
              </a:tabLst>
            </a:pP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Из-за гормональных изменений и повышенной потребности в кальции зубы будущей мамочки портятся гораздо быстрее и чаще. </a:t>
            </a:r>
            <a:endParaRPr b="0" lang="ru-RU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560"/>
              </a:spcBef>
              <a:buNone/>
              <a:tabLst>
                <a:tab algn="l" pos="0"/>
              </a:tabLst>
            </a:pP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Появляется </a:t>
            </a:r>
            <a:endParaRPr b="0" lang="ru-RU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560"/>
              </a:spcBef>
              <a:buNone/>
              <a:tabLst>
                <a:tab algn="l" pos="0"/>
              </a:tabLst>
            </a:pPr>
            <a:r>
              <a:rPr b="1" lang="ru-RU" sz="12800" spc="-1" strike="noStrike">
                <a:solidFill>
                  <a:srgbClr val="c00000"/>
                </a:solidFill>
                <a:latin typeface="Times New Roman"/>
              </a:rPr>
              <a:t>кариес</a:t>
            </a: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, и его осложнения:</a:t>
            </a:r>
            <a:endParaRPr b="0" lang="ru-RU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560"/>
              </a:spcBef>
              <a:buNone/>
              <a:tabLst>
                <a:tab algn="l" pos="0"/>
              </a:tabLst>
            </a:pP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2800" spc="-1" strike="noStrike">
                <a:solidFill>
                  <a:srgbClr val="c00000"/>
                </a:solidFill>
                <a:latin typeface="Times New Roman"/>
              </a:rPr>
              <a:t>пульпит</a:t>
            </a: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 и </a:t>
            </a:r>
            <a:r>
              <a:rPr b="1" lang="ru-RU" sz="12800" spc="-1" strike="noStrike">
                <a:solidFill>
                  <a:srgbClr val="c00000"/>
                </a:solidFill>
                <a:latin typeface="Times New Roman"/>
              </a:rPr>
              <a:t>периодонтит</a:t>
            </a: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;</a:t>
            </a:r>
            <a:endParaRPr b="0" lang="ru-RU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560"/>
              </a:spcBef>
              <a:buNone/>
              <a:tabLst>
                <a:tab algn="l" pos="0"/>
              </a:tabLst>
            </a:pPr>
            <a:r>
              <a:rPr b="1" lang="ru-RU" sz="12800" spc="-1" strike="noStrike">
                <a:solidFill>
                  <a:srgbClr val="c00000"/>
                </a:solidFill>
                <a:latin typeface="Times New Roman"/>
              </a:rPr>
              <a:t>гингивит беременных</a:t>
            </a:r>
            <a:r>
              <a:rPr b="1" lang="ru-RU" sz="12800" spc="-1" strike="noStrike">
                <a:solidFill>
                  <a:srgbClr val="000000"/>
                </a:solidFill>
                <a:latin typeface="Times New Roman"/>
              </a:rPr>
              <a:t>, </a:t>
            </a:r>
            <a:endParaRPr b="0" lang="ru-RU" sz="1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560"/>
              </a:spcBef>
              <a:buNone/>
              <a:tabLst>
                <a:tab algn="l" pos="0"/>
              </a:tabLst>
            </a:pPr>
            <a:br>
              <a:rPr sz="12800"/>
            </a:br>
            <a:br>
              <a:rPr sz="12800"/>
            </a:br>
            <a:endParaRPr b="0" lang="ru-RU" sz="1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Picture 2" descr="http://im0-tub-ru.yandex.net/i?id=516770209-64-72&amp;n=21"/>
          <p:cNvPicPr/>
          <p:nvPr/>
        </p:nvPicPr>
        <p:blipFill>
          <a:blip r:embed="rId1"/>
          <a:stretch/>
        </p:blipFill>
        <p:spPr>
          <a:xfrm>
            <a:off x="6948360" y="1772640"/>
            <a:ext cx="2195280" cy="1810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Причины кариеса в период беременности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395640" y="1556640"/>
            <a:ext cx="7632360" cy="5616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22000"/>
          </a:bodyPr>
          <a:p>
            <a:pPr marL="343080" indent="-343080">
              <a:lnSpc>
                <a:spcPct val="100000"/>
              </a:lnSpc>
              <a:spcBef>
                <a:spcPts val="2200"/>
              </a:spcBef>
              <a:buNone/>
              <a:tabLst>
                <a:tab algn="l" pos="0"/>
              </a:tabLst>
            </a:pPr>
            <a:r>
              <a:rPr b="1" lang="ru-RU" sz="4800" spc="-1" strike="noStrike">
                <a:solidFill>
                  <a:srgbClr val="000000"/>
                </a:solidFill>
                <a:latin typeface="Times New Roman"/>
              </a:rPr>
              <a:t>       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</a:rPr>
              <a:t>--</a:t>
            </a: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изменение состава слюны и ее защитных свойств из-за  гормональных изменений; </a:t>
            </a:r>
            <a:endParaRPr b="0" lang="ru-RU" sz="11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200"/>
              </a:spcBef>
              <a:buNone/>
              <a:tabLst>
                <a:tab algn="l" pos="0"/>
              </a:tabLst>
            </a:pP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-неправильная или недостаточная гигиена полости рта; </a:t>
            </a:r>
            <a:endParaRPr b="0" lang="ru-RU" sz="11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200"/>
              </a:spcBef>
              <a:buNone/>
              <a:tabLst>
                <a:tab algn="l" pos="0"/>
              </a:tabLst>
            </a:pP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-недостаток фтора, необходимого для укрепления зубной эмали; </a:t>
            </a:r>
            <a:endParaRPr b="0" lang="ru-RU" sz="11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200"/>
              </a:spcBef>
              <a:buNone/>
              <a:tabLst>
                <a:tab algn="l" pos="0"/>
              </a:tabLst>
            </a:pP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-частые перекусы между приемами пищи; </a:t>
            </a:r>
            <a:endParaRPr b="0" lang="ru-RU" sz="11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200"/>
              </a:spcBef>
              <a:buNone/>
              <a:tabLst>
                <a:tab algn="l" pos="0"/>
              </a:tabLst>
            </a:pP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-изменение привычек питания, приводящее к повышенному потреблению кислой и сладкой пищи; </a:t>
            </a:r>
            <a:endParaRPr b="0" lang="ru-RU" sz="11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200"/>
              </a:spcBef>
              <a:buNone/>
              <a:tabLst>
                <a:tab algn="l" pos="0"/>
              </a:tabLst>
            </a:pP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    </a:t>
            </a:r>
            <a:r>
              <a:rPr b="1" lang="ru-RU" sz="11000" spc="-1" strike="noStrike">
                <a:solidFill>
                  <a:srgbClr val="000000"/>
                </a:solidFill>
                <a:latin typeface="Times New Roman"/>
              </a:rPr>
              <a:t>-частая рвота при токсикозе, приводящая к разрушению зубной эмали из-за воздействия на нее содержащейся в рвотных массах соляной кислоты. </a:t>
            </a:r>
            <a:endParaRPr b="0" lang="ru-RU" sz="11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961"/>
              </a:spcBef>
              <a:buNone/>
              <a:tabLst>
                <a:tab algn="l" pos="0"/>
              </a:tabLst>
            </a:pPr>
            <a:br>
              <a:rPr sz="4800"/>
            </a:b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Здоровье беременной и зубы ребенка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986800" cy="478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Здоровье матери во время беременности влияет на развитие зубов ребенка,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особенно в период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ru-RU" sz="3600" spc="-1" strike="noStrike">
                <a:solidFill>
                  <a:srgbClr val="c00000"/>
                </a:solidFill>
                <a:latin typeface="Times New Roman"/>
              </a:rPr>
              <a:t>6-7-й недели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, когда </a:t>
            </a:r>
            <a:r>
              <a:rPr b="1" i="1" lang="ru-RU" sz="3600" spc="-1" strike="noStrike">
                <a:solidFill>
                  <a:srgbClr val="000000"/>
                </a:solidFill>
                <a:latin typeface="Times New Roman"/>
              </a:rPr>
              <a:t>начинается процесс закладки зубов.</a:t>
            </a:r>
            <a:r>
              <a:rPr b="1" lang="ru-RU" sz="36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4" descr="http://stomaplus.info/wp-content/uploads/2010/01/214xxx.jpg"/>
          <p:cNvPicPr/>
          <p:nvPr/>
        </p:nvPicPr>
        <p:blipFill>
          <a:blip r:embed="rId1"/>
          <a:stretch/>
        </p:blipFill>
        <p:spPr>
          <a:xfrm>
            <a:off x="6588360" y="4005000"/>
            <a:ext cx="1919880" cy="1439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6" name="Picture 6" descr="http://im0-tub-ru.yandex.net/i?id=620623269-45-72&amp;n=21"/>
          <p:cNvPicPr/>
          <p:nvPr/>
        </p:nvPicPr>
        <p:blipFill>
          <a:blip r:embed="rId2"/>
          <a:stretch/>
        </p:blipFill>
        <p:spPr>
          <a:xfrm>
            <a:off x="6372360" y="1700640"/>
            <a:ext cx="2408400" cy="1788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67640" y="332640"/>
            <a:ext cx="822924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9000"/>
          </a:bodyPr>
          <a:p>
            <a:pPr algn="ctr">
              <a:lnSpc>
                <a:spcPct val="100000"/>
              </a:lnSpc>
              <a:buNone/>
            </a:pPr>
            <a:br>
              <a:rPr sz="4000"/>
            </a:br>
            <a:r>
              <a:rPr b="1" lang="ru-RU" sz="4000" spc="-1" strike="noStrike">
                <a:solidFill>
                  <a:srgbClr val="c00000"/>
                </a:solidFill>
                <a:latin typeface="Calibri"/>
              </a:rPr>
              <a:t>Факторы, влияющие на формирование зубочелюстной системы у плода</a:t>
            </a:r>
            <a:br>
              <a:rPr sz="4400"/>
            </a:b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23640" y="1556640"/>
            <a:ext cx="6264360" cy="5139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4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наличие экстрагенитальной патологии у матери (анемия, сахарный диабет, гипертония, и др.);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осложнения беременности (токсикозы первой и второй половины);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раннее искусственное вскармливание;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стрессовые ситуации во время беременности;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заболевания новорожденных и детей грудного возраста;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Picture 2" descr="http://kp.ru/f/12/image/36/79/2437936.jpg"/>
          <p:cNvPicPr/>
          <p:nvPr/>
        </p:nvPicPr>
        <p:blipFill>
          <a:blip r:embed="rId1"/>
          <a:stretch/>
        </p:blipFill>
        <p:spPr>
          <a:xfrm>
            <a:off x="6372360" y="2925000"/>
            <a:ext cx="2555280" cy="1628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0" name="Picture 4" descr="http://livealong.ru/sites/default/files/u39/2011/06/golovnaja_bol.jpg"/>
          <p:cNvPicPr/>
          <p:nvPr/>
        </p:nvPicPr>
        <p:blipFill>
          <a:blip r:embed="rId2"/>
          <a:stretch/>
        </p:blipFill>
        <p:spPr>
          <a:xfrm>
            <a:off x="6300360" y="1268640"/>
            <a:ext cx="2255760" cy="1560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91" name="Picture 6" descr="http://medkarta.com/pic/md/20081507175208.jpg"/>
          <p:cNvPicPr/>
          <p:nvPr/>
        </p:nvPicPr>
        <p:blipFill>
          <a:blip r:embed="rId3"/>
          <a:stretch/>
        </p:blipFill>
        <p:spPr>
          <a:xfrm>
            <a:off x="7380360" y="4797000"/>
            <a:ext cx="1382760" cy="2060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Как больные зубы матери влияют на плод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251640" y="1412640"/>
            <a:ext cx="6202800" cy="518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4000"/>
          </a:bodyPr>
          <a:p>
            <a:pPr marL="343080" indent="-343080">
              <a:lnSpc>
                <a:spcPct val="100000"/>
              </a:lnSpc>
              <a:spcBef>
                <a:spcPts val="680"/>
              </a:spcBef>
              <a:buNone/>
              <a:tabLst>
                <a:tab algn="l" pos="0"/>
              </a:tabLst>
            </a:pPr>
            <a:endParaRPr b="0" lang="ru-RU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3400" spc="-1" strike="noStrike">
                <a:solidFill>
                  <a:srgbClr val="c00000"/>
                </a:solidFill>
                <a:latin typeface="Times New Roman"/>
              </a:rPr>
              <a:t>-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Воспалительный процесс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в зубе сопровождается образованием 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токсических веществ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и размножением 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микроорганизмов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, которые ,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попадая в кровь матери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и разносятся 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по всему организму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, 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-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Продолжительные болевые ощущения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при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осложнениях кариеса негативно сказываются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на  </a:t>
            </a: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нервной системе матери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Times New Roman"/>
              </a:rPr>
              <a:t>-Кислая среда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в области воспаления снижает обезболивающее действие анестетика, что приводит к болезненным ощущениям беременной  при стоматологических 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манипуляциях.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4" name="Picture 2" descr="http://histology.narod.ru/data/digest/images/image_005.jpg"/>
          <p:cNvPicPr/>
          <p:nvPr/>
        </p:nvPicPr>
        <p:blipFill>
          <a:blip r:embed="rId1"/>
          <a:stretch/>
        </p:blipFill>
        <p:spPr>
          <a:xfrm>
            <a:off x="6471360" y="2997000"/>
            <a:ext cx="2672280" cy="2034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6202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Когда надо беречь зубы?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251640" y="2853000"/>
            <a:ext cx="7869240" cy="3517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c00000"/>
                </a:solidFill>
                <a:latin typeface="Calibri"/>
              </a:rPr>
              <a:t>Необходимо проводить профилактические мероприятий на протяжении всего срока беременности</a:t>
            </a:r>
            <a:r>
              <a:rPr b="1" i="1" lang="ru-RU" sz="3600" spc="-1" strike="noStrike">
                <a:solidFill>
                  <a:srgbClr val="c00000"/>
                </a:solidFill>
                <a:latin typeface="Calibri"/>
              </a:rPr>
              <a:t>.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Picture 2" descr=""/>
          <p:cNvPicPr/>
          <p:nvPr/>
        </p:nvPicPr>
        <p:blipFill>
          <a:blip r:embed="rId1"/>
          <a:stretch/>
        </p:blipFill>
        <p:spPr>
          <a:xfrm>
            <a:off x="2483640" y="1340640"/>
            <a:ext cx="4219200" cy="1439640"/>
          </a:xfrm>
          <a:prstGeom prst="rect">
            <a:avLst/>
          </a:prstGeom>
          <a:ln w="9525">
            <a:noFill/>
          </a:ln>
        </p:spPr>
      </p:pic>
      <p:pic>
        <p:nvPicPr>
          <p:cNvPr id="198" name="Picture 4" descr="http://blogs.periodistadigital.com/imgs/20080621/embarazo-juvenil.jpg"/>
          <p:cNvPicPr/>
          <p:nvPr/>
        </p:nvPicPr>
        <p:blipFill>
          <a:blip r:embed="rId2"/>
          <a:stretch/>
        </p:blipFill>
        <p:spPr>
          <a:xfrm>
            <a:off x="1115640" y="1124640"/>
            <a:ext cx="6696360" cy="1872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Application>LibreOffice/7.3.7.2$Linux_X86_64 LibreOffice_project/30$Build-2</Application>
  <AppVersion>15.0000</AppVersion>
  <Words>679</Words>
  <Paragraphs>124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2012-12-24T02:25:01Z</dcterms:created>
  <dc:creator>Атаман Булаев</dc:creator>
  <dc:description/>
  <dc:language>ru-RU</dc:language>
  <cp:lastModifiedBy/>
  <dcterms:modified xsi:type="dcterms:W3CDTF">2024-03-11T14:14:45Z</dcterms:modified>
  <cp:revision>85</cp:revision>
  <dc:subject/>
  <dc:title>Профилактика стоматологических заболеваний у беременных женщин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23</vt:i4>
  </property>
</Properties>
</file>